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</p:sldIdLst>
  <p:sldSz cx="9144000" cy="5143500" type="screen16x9"/>
  <p:notesSz cx="6858000" cy="9144000"/>
  <p:embeddedFontLst>
    <p:embeddedFont>
      <p:font typeface="Merriweather" panose="020F0502020204030204" pitchFamily="2" charset="0"/>
      <p:regular r:id="rId33"/>
      <p:bold r:id="rId34"/>
      <p:italic r:id="rId35"/>
      <p:boldItalic r:id="rId36"/>
    </p:embeddedFont>
    <p:embeddedFont>
      <p:font typeface="Roboto" panose="02000000000000000000" pitchFamily="2" charset="0"/>
      <p:regular r:id="rId37"/>
      <p:bold r:id="rId38"/>
      <p:italic r:id="rId39"/>
      <p:boldItalic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a2a941daf1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2a2a941daf1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a2a941daf1_2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2a2a941daf1_2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a34684194a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2a34684194a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a2a941daf1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2a2a941daf1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a2a941daf1_7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2a2a941daf1_7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a2a941daf1_1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2a2a941daf1_1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a2a941daf1_1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2a2a941daf1_1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a1051eac5d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2a1051eac5d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a2a941daf1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2a2a941daf1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a2a941daf1_1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2a2a941daf1_1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a0baae87d5_0_14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a0baae87d5_0_14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a2a941daf1_1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2a2a941daf1_1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a2a941daf1_1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2a2a941daf1_1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a2a941daf1_1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2a2a941daf1_1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a2a941daf1_1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2a2a941daf1_1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a2a941daf1_1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2a2a941daf1_1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2a2a941daf1_1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2a2a941daf1_1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a34684194a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2a34684194a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a34684194a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2a34684194a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2a1051eac5d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2a1051eac5d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2a2a941daf1_7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2a2a941daf1_7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2a0baae87d5_0_14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2a0baae87d5_0_14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2a34684194a_1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2a34684194a_1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2a2df585294_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2a2df585294_1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a1051eac5d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2a1051eac5d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a2a941daf1_7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2a2a941daf1_7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a1051eac5d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2a1051eac5d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a2a941daf1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2a2a941daf1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a1051eac5d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2a1051eac5d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25" y="0"/>
            <a:ext cx="9144250" cy="4398100"/>
          </a:xfrm>
          <a:custGeom>
            <a:avLst/>
            <a:gdLst/>
            <a:ahLst/>
            <a:cxnLst/>
            <a:rect l="l" t="t" r="r" b="b"/>
            <a:pathLst>
              <a:path w="365770" h="175924" extrusionOk="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>
            <a:spLocks noGrp="1"/>
          </p:cNvSpPr>
          <p:nvPr>
            <p:ph type="title" hasCustomPrompt="1"/>
          </p:nvPr>
        </p:nvSpPr>
        <p:spPr>
          <a:xfrm>
            <a:off x="311750" y="831175"/>
            <a:ext cx="5334900" cy="12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11"/>
          <p:cNvSpPr txBox="1">
            <a:spLocks noGrp="1"/>
          </p:cNvSpPr>
          <p:nvPr>
            <p:ph type="body" idx="1"/>
          </p:nvPr>
        </p:nvSpPr>
        <p:spPr>
          <a:xfrm>
            <a:off x="311700" y="2121425"/>
            <a:ext cx="5334900" cy="94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57" name="Google Shape;5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3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48099"/>
            <a:ext cx="9144250" cy="4398100"/>
          </a:xfrm>
          <a:custGeom>
            <a:avLst/>
            <a:gdLst/>
            <a:ahLst/>
            <a:cxnLst/>
            <a:rect l="l" t="t" r="r" b="b"/>
            <a:pathLst>
              <a:path w="365770" h="175924" extrusionOk="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6" name="Google Shape;16;p3"/>
          <p:cNvSpPr/>
          <p:nvPr/>
        </p:nvSpPr>
        <p:spPr>
          <a:xfrm>
            <a:off x="0" y="0"/>
            <a:ext cx="9144250" cy="4398100"/>
          </a:xfrm>
          <a:custGeom>
            <a:avLst/>
            <a:gdLst/>
            <a:ahLst/>
            <a:cxnLst/>
            <a:rect l="l" t="t" r="r" b="b"/>
            <a:pathLst>
              <a:path w="365770" h="175924" extrusionOk="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0"/>
            <a:ext cx="431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4"/>
          <p:cNvSpPr/>
          <p:nvPr/>
        </p:nvSpPr>
        <p:spPr>
          <a:xfrm>
            <a:off x="0" y="44125"/>
            <a:ext cx="4313625" cy="4399375"/>
          </a:xfrm>
          <a:custGeom>
            <a:avLst/>
            <a:gdLst/>
            <a:ahLst/>
            <a:cxnLst/>
            <a:rect l="l" t="t" r="r" b="b"/>
            <a:pathLst>
              <a:path w="172545" h="175975" extrusionOk="0">
                <a:moveTo>
                  <a:pt x="0" y="157"/>
                </a:moveTo>
                <a:lnTo>
                  <a:pt x="172419" y="0"/>
                </a:lnTo>
                <a:lnTo>
                  <a:pt x="172545" y="126541"/>
                </a:lnTo>
                <a:lnTo>
                  <a:pt x="0" y="175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22" name="Google Shape;22;p4"/>
          <p:cNvSpPr/>
          <p:nvPr/>
        </p:nvSpPr>
        <p:spPr>
          <a:xfrm>
            <a:off x="-125" y="0"/>
            <a:ext cx="4316900" cy="4395600"/>
          </a:xfrm>
          <a:custGeom>
            <a:avLst/>
            <a:gdLst/>
            <a:ahLst/>
            <a:cxnLst/>
            <a:rect l="l" t="t" r="r" b="b"/>
            <a:pathLst>
              <a:path w="172676" h="175824" extrusionOk="0">
                <a:moveTo>
                  <a:pt x="0" y="6"/>
                </a:moveTo>
                <a:lnTo>
                  <a:pt x="172676" y="0"/>
                </a:lnTo>
                <a:lnTo>
                  <a:pt x="172562" y="126442"/>
                </a:lnTo>
                <a:lnTo>
                  <a:pt x="0" y="17582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23" name="Google Shape;23;p4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body" idx="1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body" idx="2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/>
          <p:nvPr/>
        </p:nvSpPr>
        <p:spPr>
          <a:xfrm>
            <a:off x="0" y="0"/>
            <a:ext cx="3764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body" idx="1"/>
          </p:nvPr>
        </p:nvSpPr>
        <p:spPr>
          <a:xfrm>
            <a:off x="311700" y="2390650"/>
            <a:ext cx="3127500" cy="229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>
            <a:spLocks noGrp="1"/>
          </p:cNvSpPr>
          <p:nvPr>
            <p:ph type="title"/>
          </p:nvPr>
        </p:nvSpPr>
        <p:spPr>
          <a:xfrm>
            <a:off x="311675" y="798600"/>
            <a:ext cx="6247800" cy="354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3" name="Google Shape;43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subTitle" idx="1"/>
          </p:nvPr>
        </p:nvSpPr>
        <p:spPr>
          <a:xfrm>
            <a:off x="304800" y="2626725"/>
            <a:ext cx="3704400" cy="92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body" idx="2"/>
          </p:nvPr>
        </p:nvSpPr>
        <p:spPr>
          <a:xfrm>
            <a:off x="4879025" y="500925"/>
            <a:ext cx="3954000" cy="411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/>
          <p:nvPr/>
        </p:nvSpPr>
        <p:spPr>
          <a:xfrm>
            <a:off x="0" y="4369000"/>
            <a:ext cx="9144000" cy="77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10"/>
          <p:cNvSpPr txBox="1">
            <a:spLocks noGrp="1"/>
          </p:cNvSpPr>
          <p:nvPr>
            <p:ph type="body" idx="1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erriweather"/>
              <a:buNone/>
              <a:defRPr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>
            <a:endParaRPr/>
          </a:p>
        </p:txBody>
      </p:sp>
      <p:sp>
        <p:nvSpPr>
          <p:cNvPr id="53" name="Google Shape;5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paradigm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pecialolympics.org/get-involved/partners-of-the-movement/major-donors-family-foundations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3"/>
          <p:cNvSpPr txBox="1">
            <a:spLocks noGrp="1"/>
          </p:cNvSpPr>
          <p:nvPr>
            <p:ph type="ctrTitle"/>
          </p:nvPr>
        </p:nvSpPr>
        <p:spPr>
          <a:xfrm>
            <a:off x="311700" y="388425"/>
            <a:ext cx="8520600" cy="115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500" b="1"/>
              <a:t>Team Bocce Ball - Special Olympics Report</a:t>
            </a:r>
            <a:endParaRPr sz="3500" b="1"/>
          </a:p>
        </p:txBody>
      </p:sp>
      <p:sp>
        <p:nvSpPr>
          <p:cNvPr id="65" name="Google Shape;65;p13"/>
          <p:cNvSpPr txBox="1">
            <a:spLocks noGrp="1"/>
          </p:cNvSpPr>
          <p:nvPr>
            <p:ph type="subTitle" idx="1"/>
          </p:nvPr>
        </p:nvSpPr>
        <p:spPr>
          <a:xfrm>
            <a:off x="311700" y="1594275"/>
            <a:ext cx="8131200" cy="50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By: Benjamin Phillippy, Matthew Chylack, Devin Atkinson, Isaac Wooten, &amp; Jordan Holmqvist</a:t>
            </a:r>
            <a:endParaRPr/>
          </a:p>
        </p:txBody>
      </p:sp>
      <p:pic>
        <p:nvPicPr>
          <p:cNvPr id="66" name="Google Shape;6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46126" y="2968875"/>
            <a:ext cx="5828151" cy="207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3"/>
          <p:cNvPicPr preferRelativeResize="0"/>
          <p:nvPr/>
        </p:nvPicPr>
        <p:blipFill rotWithShape="1">
          <a:blip r:embed="rId4">
            <a:alphaModFix/>
          </a:blip>
          <a:srcRect t="11536" r="8775" b="8795"/>
          <a:stretch/>
        </p:blipFill>
        <p:spPr>
          <a:xfrm>
            <a:off x="149450" y="2059175"/>
            <a:ext cx="1954950" cy="170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2"/>
          <p:cNvSpPr txBox="1">
            <a:spLocks noGrp="1"/>
          </p:cNvSpPr>
          <p:nvPr>
            <p:ph type="title"/>
          </p:nvPr>
        </p:nvSpPr>
        <p:spPr>
          <a:xfrm>
            <a:off x="357450" y="148200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Summaries </a:t>
            </a:r>
            <a:endParaRPr/>
          </a:p>
        </p:txBody>
      </p:sp>
      <p:pic>
        <p:nvPicPr>
          <p:cNvPr id="128" name="Google Shape;12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0175" y="827925"/>
            <a:ext cx="6915150" cy="4148850"/>
          </a:xfrm>
          <a:prstGeom prst="rect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0288" y="771900"/>
            <a:ext cx="7223426" cy="4259525"/>
          </a:xfrm>
          <a:prstGeom prst="rect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34" name="Google Shape;134;p23"/>
          <p:cNvSpPr txBox="1">
            <a:spLocks noGrp="1"/>
          </p:cNvSpPr>
          <p:nvPr>
            <p:ph type="title"/>
          </p:nvPr>
        </p:nvSpPr>
        <p:spPr>
          <a:xfrm>
            <a:off x="357450" y="148200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Summaries 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4"/>
          <p:cNvSpPr txBox="1">
            <a:spLocks noGrp="1"/>
          </p:cNvSpPr>
          <p:nvPr>
            <p:ph type="title"/>
          </p:nvPr>
        </p:nvSpPr>
        <p:spPr>
          <a:xfrm>
            <a:off x="357450" y="148200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Summaries </a:t>
            </a:r>
            <a:endParaRPr/>
          </a:p>
        </p:txBody>
      </p:sp>
      <p:pic>
        <p:nvPicPr>
          <p:cNvPr id="140" name="Google Shape;14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0238" y="771900"/>
            <a:ext cx="7155019" cy="4219200"/>
          </a:xfrm>
          <a:prstGeom prst="rect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5"/>
          <p:cNvPicPr preferRelativeResize="0"/>
          <p:nvPr/>
        </p:nvPicPr>
        <p:blipFill rotWithShape="1">
          <a:blip r:embed="rId3">
            <a:alphaModFix/>
          </a:blip>
          <a:srcRect t="1700" b="-1700"/>
          <a:stretch/>
        </p:blipFill>
        <p:spPr>
          <a:xfrm>
            <a:off x="-626625" y="727750"/>
            <a:ext cx="7617574" cy="449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17550" y="796325"/>
            <a:ext cx="4370675" cy="4347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45150" y="169700"/>
            <a:ext cx="1453700" cy="1231375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5"/>
          <p:cNvSpPr txBox="1"/>
          <p:nvPr/>
        </p:nvSpPr>
        <p:spPr>
          <a:xfrm>
            <a:off x="1579600" y="169700"/>
            <a:ext cx="1775400" cy="6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Spectators</a:t>
            </a:r>
            <a:endParaRPr sz="2000" b="1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9" name="Google Shape;149;p25"/>
          <p:cNvSpPr txBox="1"/>
          <p:nvPr/>
        </p:nvSpPr>
        <p:spPr>
          <a:xfrm>
            <a:off x="6280688" y="169700"/>
            <a:ext cx="1244400" cy="4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Athletes</a:t>
            </a:r>
            <a:endParaRPr sz="2000" b="1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763" y="1"/>
            <a:ext cx="8722475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6"/>
          <p:cNvSpPr txBox="1"/>
          <p:nvPr/>
        </p:nvSpPr>
        <p:spPr>
          <a:xfrm>
            <a:off x="6553400" y="4751875"/>
            <a:ext cx="2590500" cy="391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28.09%  Positive Result</a:t>
            </a:r>
            <a:endParaRPr sz="16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6" name="Google Shape;156;p26"/>
          <p:cNvSpPr txBox="1"/>
          <p:nvPr/>
        </p:nvSpPr>
        <p:spPr>
          <a:xfrm>
            <a:off x="0" y="4751875"/>
            <a:ext cx="2590500" cy="391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61.8%  Negative Result</a:t>
            </a:r>
            <a:endParaRPr sz="16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313" y="0"/>
            <a:ext cx="871537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7"/>
          <p:cNvSpPr txBox="1"/>
          <p:nvPr/>
        </p:nvSpPr>
        <p:spPr>
          <a:xfrm>
            <a:off x="6553400" y="4751875"/>
            <a:ext cx="2590500" cy="391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92.34%  Positive Result</a:t>
            </a:r>
            <a:endParaRPr sz="16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3" name="Google Shape;163;p27"/>
          <p:cNvSpPr txBox="1"/>
          <p:nvPr/>
        </p:nvSpPr>
        <p:spPr>
          <a:xfrm>
            <a:off x="0" y="4751875"/>
            <a:ext cx="2590500" cy="391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1.15%  Negative Result</a:t>
            </a:r>
            <a:endParaRPr sz="16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4" name="Google Shape;164;p27"/>
          <p:cNvSpPr/>
          <p:nvPr/>
        </p:nvSpPr>
        <p:spPr>
          <a:xfrm>
            <a:off x="1945125" y="874650"/>
            <a:ext cx="5143500" cy="3159200"/>
          </a:xfrm>
          <a:custGeom>
            <a:avLst/>
            <a:gdLst/>
            <a:ahLst/>
            <a:cxnLst/>
            <a:rect l="l" t="t" r="r" b="b"/>
            <a:pathLst>
              <a:path w="205740" h="126368" extrusionOk="0">
                <a:moveTo>
                  <a:pt x="0" y="126368"/>
                </a:moveTo>
                <a:cubicBezTo>
                  <a:pt x="13490" y="125585"/>
                  <a:pt x="55178" y="126195"/>
                  <a:pt x="80939" y="121669"/>
                </a:cubicBezTo>
                <a:cubicBezTo>
                  <a:pt x="106700" y="117144"/>
                  <a:pt x="137073" y="107396"/>
                  <a:pt x="154566" y="99215"/>
                </a:cubicBezTo>
                <a:cubicBezTo>
                  <a:pt x="172059" y="91034"/>
                  <a:pt x="177368" y="89120"/>
                  <a:pt x="185897" y="72584"/>
                </a:cubicBezTo>
                <a:cubicBezTo>
                  <a:pt x="194426" y="56048"/>
                  <a:pt x="202433" y="12097"/>
                  <a:pt x="205740" y="0"/>
                </a:cubicBezTo>
              </a:path>
            </a:pathLst>
          </a:custGeom>
          <a:noFill/>
          <a:ln w="9525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65" name="Google Shape;165;p27"/>
          <p:cNvSpPr/>
          <p:nvPr/>
        </p:nvSpPr>
        <p:spPr>
          <a:xfrm rot="746298">
            <a:off x="6889309" y="731127"/>
            <a:ext cx="391386" cy="261098"/>
          </a:xfrm>
          <a:prstGeom prst="triangle">
            <a:avLst>
              <a:gd name="adj" fmla="val 50000"/>
            </a:avLst>
          </a:prstGeom>
          <a:solidFill>
            <a:srgbClr val="6AA84F"/>
          </a:solidFill>
          <a:ln w="9525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8761D"/>
              </a:solidFill>
              <a:highlight>
                <a:srgbClr val="38761D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6" name="Google Shape;166;p27"/>
          <p:cNvSpPr txBox="1"/>
          <p:nvPr/>
        </p:nvSpPr>
        <p:spPr>
          <a:xfrm>
            <a:off x="6553500" y="0"/>
            <a:ext cx="2590500" cy="391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5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Positive Increases 64.25% </a:t>
            </a:r>
            <a:endParaRPr sz="155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5750" y="117013"/>
            <a:ext cx="6412500" cy="4909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9"/>
          <p:cNvSpPr txBox="1">
            <a:spLocks noGrp="1"/>
          </p:cNvSpPr>
          <p:nvPr>
            <p:ph type="title"/>
          </p:nvPr>
        </p:nvSpPr>
        <p:spPr>
          <a:xfrm>
            <a:off x="389625" y="252875"/>
            <a:ext cx="3704400" cy="53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Bocce</a:t>
            </a:r>
            <a:endParaRPr/>
          </a:p>
        </p:txBody>
      </p:sp>
      <p:pic>
        <p:nvPicPr>
          <p:cNvPr id="177" name="Google Shape;17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950" y="1277675"/>
            <a:ext cx="4312251" cy="3448075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78" name="Google Shape;178;p29"/>
          <p:cNvSpPr txBox="1">
            <a:spLocks noGrp="1"/>
          </p:cNvSpPr>
          <p:nvPr>
            <p:ph type="title"/>
          </p:nvPr>
        </p:nvSpPr>
        <p:spPr>
          <a:xfrm>
            <a:off x="5071950" y="252875"/>
            <a:ext cx="3704400" cy="53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All Other Events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79" name="Google Shape;179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9625" y="1277675"/>
            <a:ext cx="4389050" cy="3448075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872960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30"/>
          <p:cNvSpPr txBox="1"/>
          <p:nvPr/>
        </p:nvSpPr>
        <p:spPr>
          <a:xfrm>
            <a:off x="6553400" y="4751875"/>
            <a:ext cx="2590500" cy="391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89.13%  Positive Result</a:t>
            </a:r>
            <a:endParaRPr sz="16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275" y="39900"/>
            <a:ext cx="8067724" cy="50637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31"/>
          <p:cNvSpPr txBox="1"/>
          <p:nvPr/>
        </p:nvSpPr>
        <p:spPr>
          <a:xfrm>
            <a:off x="8133000" y="188400"/>
            <a:ext cx="1011000" cy="47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92.59% Positive Scoring</a:t>
            </a:r>
            <a:endParaRPr sz="16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3.46%</a:t>
            </a:r>
            <a:endParaRPr sz="16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Highest Score</a:t>
            </a:r>
            <a:endParaRPr sz="16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4.28%</a:t>
            </a:r>
            <a:endParaRPr sz="16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2nd Highest Score</a:t>
            </a:r>
            <a:endParaRPr sz="16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.82%</a:t>
            </a:r>
            <a:endParaRPr sz="16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2" name="Google Shape;192;p31"/>
          <p:cNvSpPr/>
          <p:nvPr/>
        </p:nvSpPr>
        <p:spPr>
          <a:xfrm>
            <a:off x="8442750" y="2780700"/>
            <a:ext cx="391500" cy="261000"/>
          </a:xfrm>
          <a:prstGeom prst="triangle">
            <a:avLst>
              <a:gd name="adj" fmla="val 50000"/>
            </a:avLst>
          </a:prstGeom>
          <a:solidFill>
            <a:srgbClr val="6AA84F"/>
          </a:solidFill>
          <a:ln w="9525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8761D"/>
              </a:solidFill>
              <a:highlight>
                <a:srgbClr val="38761D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3" name="Google Shape;193;p31"/>
          <p:cNvSpPr/>
          <p:nvPr/>
        </p:nvSpPr>
        <p:spPr>
          <a:xfrm rot="10800000">
            <a:off x="8442750" y="4525775"/>
            <a:ext cx="391500" cy="261000"/>
          </a:xfrm>
          <a:prstGeom prst="triangle">
            <a:avLst>
              <a:gd name="adj" fmla="val 50000"/>
            </a:avLst>
          </a:prstGeom>
          <a:solidFill>
            <a:srgbClr val="CC0000"/>
          </a:solidFill>
          <a:ln w="9525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8761D"/>
              </a:solidFill>
              <a:highlight>
                <a:srgbClr val="38761D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4" name="Google Shape;194;p31"/>
          <p:cNvSpPr/>
          <p:nvPr/>
        </p:nvSpPr>
        <p:spPr>
          <a:xfrm>
            <a:off x="8442750" y="1353525"/>
            <a:ext cx="391500" cy="261000"/>
          </a:xfrm>
          <a:prstGeom prst="triangle">
            <a:avLst>
              <a:gd name="adj" fmla="val 50000"/>
            </a:avLst>
          </a:prstGeom>
          <a:solidFill>
            <a:srgbClr val="6AA84F"/>
          </a:solidFill>
          <a:ln w="9525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8761D"/>
              </a:solidFill>
              <a:highlight>
                <a:srgbClr val="38761D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/>
              <a:t>Outline</a:t>
            </a:r>
            <a:endParaRPr sz="3700"/>
          </a:p>
        </p:txBody>
      </p:sp>
      <p:sp>
        <p:nvSpPr>
          <p:cNvPr id="73" name="Google Shape;73;p14"/>
          <p:cNvSpPr txBox="1">
            <a:spLocks noGrp="1"/>
          </p:cNvSpPr>
          <p:nvPr>
            <p:ph type="body" idx="1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67064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81"/>
              <a:buChar char="●"/>
            </a:pPr>
            <a:r>
              <a:rPr lang="en" sz="2180"/>
              <a:t>Our Research Objectives</a:t>
            </a:r>
            <a:endParaRPr sz="2180"/>
          </a:p>
          <a:p>
            <a:pPr marL="457200" lvl="0" indent="-367064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81"/>
              <a:buChar char="●"/>
            </a:pPr>
            <a:r>
              <a:rPr lang="en" sz="2180"/>
              <a:t>Environmental Analysis</a:t>
            </a:r>
            <a:endParaRPr sz="2180"/>
          </a:p>
          <a:p>
            <a:pPr marL="457200" lvl="0" indent="-367064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81"/>
              <a:buChar char="●"/>
            </a:pPr>
            <a:r>
              <a:rPr lang="en" sz="2180"/>
              <a:t>SWOT Analysis</a:t>
            </a:r>
            <a:endParaRPr sz="2180"/>
          </a:p>
          <a:p>
            <a:pPr marL="457200" lvl="0" indent="-367064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81"/>
              <a:buChar char="●"/>
            </a:pPr>
            <a:r>
              <a:rPr lang="en" sz="2180"/>
              <a:t>Data Collection Methods</a:t>
            </a:r>
            <a:endParaRPr sz="2180"/>
          </a:p>
          <a:p>
            <a:pPr marL="457200" lvl="0" indent="-367064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81"/>
              <a:buChar char="●"/>
            </a:pPr>
            <a:r>
              <a:rPr lang="en" sz="2180"/>
              <a:t>Data Summarizes</a:t>
            </a:r>
            <a:endParaRPr sz="2180"/>
          </a:p>
          <a:p>
            <a:pPr marL="457200" lvl="0" indent="-367064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81"/>
              <a:buChar char="●"/>
            </a:pPr>
            <a:r>
              <a:rPr lang="en" sz="2180"/>
              <a:t>Objective I Conclusions</a:t>
            </a:r>
            <a:endParaRPr sz="2180"/>
          </a:p>
          <a:p>
            <a:pPr marL="457200" lvl="0" indent="-367064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81"/>
              <a:buChar char="●"/>
            </a:pPr>
            <a:r>
              <a:rPr lang="en" sz="2180"/>
              <a:t>Objective II Conclusions</a:t>
            </a:r>
            <a:endParaRPr sz="2180"/>
          </a:p>
          <a:p>
            <a:pPr marL="457200" lvl="0" indent="-367064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81"/>
              <a:buChar char="●"/>
            </a:pPr>
            <a:r>
              <a:rPr lang="en" sz="2180"/>
              <a:t>Recommendations</a:t>
            </a:r>
            <a:endParaRPr/>
          </a:p>
        </p:txBody>
      </p:sp>
      <p:pic>
        <p:nvPicPr>
          <p:cNvPr id="74" name="Google Shape;7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0069" y="1523325"/>
            <a:ext cx="3469806" cy="3076200"/>
          </a:xfrm>
          <a:prstGeom prst="rect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" y="0"/>
            <a:ext cx="872961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32"/>
          <p:cNvSpPr txBox="1"/>
          <p:nvPr/>
        </p:nvSpPr>
        <p:spPr>
          <a:xfrm>
            <a:off x="6553400" y="4751875"/>
            <a:ext cx="2590500" cy="391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94.73%  Positive Result</a:t>
            </a:r>
            <a:endParaRPr sz="16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33"/>
          <p:cNvPicPr preferRelativeResize="0"/>
          <p:nvPr/>
        </p:nvPicPr>
        <p:blipFill rotWithShape="1">
          <a:blip r:embed="rId3">
            <a:alphaModFix/>
          </a:blip>
          <a:srcRect t="-1910" b="1909"/>
          <a:stretch/>
        </p:blipFill>
        <p:spPr>
          <a:xfrm>
            <a:off x="52225" y="0"/>
            <a:ext cx="8080775" cy="5104325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33"/>
          <p:cNvSpPr txBox="1"/>
          <p:nvPr/>
        </p:nvSpPr>
        <p:spPr>
          <a:xfrm>
            <a:off x="8133000" y="188400"/>
            <a:ext cx="1011000" cy="47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82.76% Positive Scoring</a:t>
            </a:r>
            <a:endParaRPr sz="16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11.97%</a:t>
            </a:r>
            <a:endParaRPr sz="16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Highest Score</a:t>
            </a:r>
            <a:endParaRPr sz="16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35.77%</a:t>
            </a:r>
            <a:endParaRPr sz="16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2nd Highest Score</a:t>
            </a:r>
            <a:endParaRPr sz="16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23.7%</a:t>
            </a:r>
            <a:endParaRPr sz="16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7" name="Google Shape;207;p33"/>
          <p:cNvSpPr/>
          <p:nvPr/>
        </p:nvSpPr>
        <p:spPr>
          <a:xfrm rot="10800000">
            <a:off x="8442750" y="2802575"/>
            <a:ext cx="391500" cy="261000"/>
          </a:xfrm>
          <a:prstGeom prst="triangle">
            <a:avLst>
              <a:gd name="adj" fmla="val 50000"/>
            </a:avLst>
          </a:prstGeom>
          <a:solidFill>
            <a:srgbClr val="CC0000"/>
          </a:solidFill>
          <a:ln w="9525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8761D"/>
              </a:solidFill>
              <a:highlight>
                <a:srgbClr val="38761D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8" name="Google Shape;208;p33"/>
          <p:cNvSpPr/>
          <p:nvPr/>
        </p:nvSpPr>
        <p:spPr>
          <a:xfrm rot="10800000">
            <a:off x="8442750" y="1336200"/>
            <a:ext cx="391500" cy="261000"/>
          </a:xfrm>
          <a:prstGeom prst="triangle">
            <a:avLst>
              <a:gd name="adj" fmla="val 50000"/>
            </a:avLst>
          </a:prstGeom>
          <a:solidFill>
            <a:srgbClr val="CC0000"/>
          </a:solidFill>
          <a:ln w="9525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8761D"/>
              </a:solidFill>
              <a:highlight>
                <a:srgbClr val="38761D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9" name="Google Shape;209;p33"/>
          <p:cNvSpPr/>
          <p:nvPr/>
        </p:nvSpPr>
        <p:spPr>
          <a:xfrm>
            <a:off x="8442750" y="4477800"/>
            <a:ext cx="391500" cy="261000"/>
          </a:xfrm>
          <a:prstGeom prst="triangle">
            <a:avLst>
              <a:gd name="adj" fmla="val 50000"/>
            </a:avLst>
          </a:prstGeom>
          <a:solidFill>
            <a:srgbClr val="6AA84F"/>
          </a:solidFill>
          <a:ln w="9525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8761D"/>
              </a:solidFill>
              <a:highlight>
                <a:srgbClr val="38761D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872246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34"/>
          <p:cNvSpPr txBox="1"/>
          <p:nvPr/>
        </p:nvSpPr>
        <p:spPr>
          <a:xfrm>
            <a:off x="6553400" y="4751875"/>
            <a:ext cx="2590500" cy="391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71.05%  Positive Result</a:t>
            </a:r>
            <a:endParaRPr sz="16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375" y="35238"/>
            <a:ext cx="8041626" cy="5073025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35"/>
          <p:cNvSpPr txBox="1"/>
          <p:nvPr/>
        </p:nvSpPr>
        <p:spPr>
          <a:xfrm>
            <a:off x="8133000" y="188400"/>
            <a:ext cx="1011000" cy="47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78.57% Positive Scoring</a:t>
            </a:r>
            <a:endParaRPr sz="16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7.52%</a:t>
            </a:r>
            <a:endParaRPr sz="16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Highest Score</a:t>
            </a:r>
            <a:endParaRPr sz="16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7.14%</a:t>
            </a:r>
            <a:endParaRPr sz="16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2nd Highest Score</a:t>
            </a:r>
            <a:endParaRPr sz="16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14.66%</a:t>
            </a:r>
            <a:endParaRPr sz="16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2" name="Google Shape;222;p35"/>
          <p:cNvSpPr/>
          <p:nvPr/>
        </p:nvSpPr>
        <p:spPr>
          <a:xfrm>
            <a:off x="8442750" y="4477800"/>
            <a:ext cx="391500" cy="261000"/>
          </a:xfrm>
          <a:prstGeom prst="triangle">
            <a:avLst>
              <a:gd name="adj" fmla="val 50000"/>
            </a:avLst>
          </a:prstGeom>
          <a:solidFill>
            <a:srgbClr val="6AA84F"/>
          </a:solidFill>
          <a:ln w="9525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8761D"/>
              </a:solidFill>
              <a:highlight>
                <a:srgbClr val="38761D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3" name="Google Shape;223;p35"/>
          <p:cNvSpPr/>
          <p:nvPr/>
        </p:nvSpPr>
        <p:spPr>
          <a:xfrm>
            <a:off x="8442750" y="1288225"/>
            <a:ext cx="391500" cy="261000"/>
          </a:xfrm>
          <a:prstGeom prst="triangle">
            <a:avLst>
              <a:gd name="adj" fmla="val 50000"/>
            </a:avLst>
          </a:prstGeom>
          <a:solidFill>
            <a:srgbClr val="6AA84F"/>
          </a:solidFill>
          <a:ln w="9525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8761D"/>
              </a:solidFill>
              <a:highlight>
                <a:srgbClr val="38761D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4" name="Google Shape;224;p35"/>
          <p:cNvSpPr/>
          <p:nvPr/>
        </p:nvSpPr>
        <p:spPr>
          <a:xfrm rot="10800000">
            <a:off x="8442750" y="2802575"/>
            <a:ext cx="391500" cy="261000"/>
          </a:xfrm>
          <a:prstGeom prst="triangle">
            <a:avLst>
              <a:gd name="adj" fmla="val 50000"/>
            </a:avLst>
          </a:prstGeom>
          <a:solidFill>
            <a:srgbClr val="CC0000"/>
          </a:solidFill>
          <a:ln w="9525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8761D"/>
              </a:solidFill>
              <a:highlight>
                <a:srgbClr val="38761D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8722475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36"/>
          <p:cNvSpPr txBox="1"/>
          <p:nvPr/>
        </p:nvSpPr>
        <p:spPr>
          <a:xfrm>
            <a:off x="6553400" y="4751875"/>
            <a:ext cx="2590500" cy="391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89.34%  Positive Result</a:t>
            </a:r>
            <a:endParaRPr sz="16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025" y="52225"/>
            <a:ext cx="8124825" cy="5026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37"/>
          <p:cNvSpPr txBox="1"/>
          <p:nvPr/>
        </p:nvSpPr>
        <p:spPr>
          <a:xfrm>
            <a:off x="8133000" y="188400"/>
            <a:ext cx="1011000" cy="47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85.71% Positive Scoring</a:t>
            </a:r>
            <a:endParaRPr sz="16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3.63%</a:t>
            </a:r>
            <a:endParaRPr sz="16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Highest Score</a:t>
            </a:r>
            <a:endParaRPr sz="16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8.67%</a:t>
            </a:r>
            <a:endParaRPr sz="16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2nd Highest Score</a:t>
            </a:r>
            <a:endParaRPr sz="16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5.04%</a:t>
            </a:r>
            <a:endParaRPr sz="16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7" name="Google Shape;237;p37"/>
          <p:cNvSpPr/>
          <p:nvPr/>
        </p:nvSpPr>
        <p:spPr>
          <a:xfrm rot="10800000">
            <a:off x="8442750" y="1340475"/>
            <a:ext cx="391500" cy="261000"/>
          </a:xfrm>
          <a:prstGeom prst="triangle">
            <a:avLst>
              <a:gd name="adj" fmla="val 50000"/>
            </a:avLst>
          </a:prstGeom>
          <a:solidFill>
            <a:srgbClr val="CC0000"/>
          </a:solidFill>
          <a:ln w="9525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8761D"/>
              </a:solidFill>
              <a:highlight>
                <a:srgbClr val="38761D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8" name="Google Shape;238;p37"/>
          <p:cNvSpPr/>
          <p:nvPr/>
        </p:nvSpPr>
        <p:spPr>
          <a:xfrm rot="10800000">
            <a:off x="8442750" y="2785275"/>
            <a:ext cx="391500" cy="261000"/>
          </a:xfrm>
          <a:prstGeom prst="triangle">
            <a:avLst>
              <a:gd name="adj" fmla="val 50000"/>
            </a:avLst>
          </a:prstGeom>
          <a:solidFill>
            <a:srgbClr val="CC0000"/>
          </a:solidFill>
          <a:ln w="9525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8761D"/>
              </a:solidFill>
              <a:highlight>
                <a:srgbClr val="38761D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9" name="Google Shape;239;p37"/>
          <p:cNvSpPr/>
          <p:nvPr/>
        </p:nvSpPr>
        <p:spPr>
          <a:xfrm>
            <a:off x="8442750" y="4477800"/>
            <a:ext cx="391500" cy="261000"/>
          </a:xfrm>
          <a:prstGeom prst="triangle">
            <a:avLst>
              <a:gd name="adj" fmla="val 50000"/>
            </a:avLst>
          </a:prstGeom>
          <a:solidFill>
            <a:srgbClr val="6AA84F"/>
          </a:solidFill>
          <a:ln w="9525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8761D"/>
              </a:solidFill>
              <a:highlight>
                <a:srgbClr val="38761D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8"/>
          <p:cNvSpPr txBox="1">
            <a:spLocks noGrp="1"/>
          </p:cNvSpPr>
          <p:nvPr>
            <p:ph type="title"/>
          </p:nvPr>
        </p:nvSpPr>
        <p:spPr>
          <a:xfrm>
            <a:off x="233375" y="148075"/>
            <a:ext cx="8520600" cy="79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Objective I Conclusion</a:t>
            </a:r>
            <a:endParaRPr sz="3000"/>
          </a:p>
        </p:txBody>
      </p:sp>
      <p:sp>
        <p:nvSpPr>
          <p:cNvPr id="245" name="Google Shape;245;p38"/>
          <p:cNvSpPr txBox="1"/>
          <p:nvPr/>
        </p:nvSpPr>
        <p:spPr>
          <a:xfrm>
            <a:off x="222000" y="815125"/>
            <a:ext cx="8700000" cy="84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Roboto"/>
                <a:ea typeface="Roboto"/>
                <a:cs typeface="Roboto"/>
                <a:sym typeface="Roboto"/>
              </a:rPr>
              <a:t>Evaluate overall satisfaction across all measured metrics of athletes and spectators who were surveyed for the 2023 Eastern Fall Sectionals</a:t>
            </a:r>
            <a:endParaRPr/>
          </a:p>
        </p:txBody>
      </p:sp>
      <p:sp>
        <p:nvSpPr>
          <p:cNvPr id="246" name="Google Shape;246;p38"/>
          <p:cNvSpPr txBox="1"/>
          <p:nvPr/>
        </p:nvSpPr>
        <p:spPr>
          <a:xfrm>
            <a:off x="731050" y="1723100"/>
            <a:ext cx="7715100" cy="2859000"/>
          </a:xfrm>
          <a:prstGeom prst="rect">
            <a:avLst/>
          </a:prstGeom>
          <a:solidFill>
            <a:schemeClr val="accent3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97% of athlete’s responded that they had fun</a:t>
            </a:r>
            <a:endParaRPr sz="17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96% said they most likely or definitely plan to return</a:t>
            </a:r>
            <a:endParaRPr sz="17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Athletes primarily use their coach for communication</a:t>
            </a:r>
            <a:endParaRPr sz="17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Spectators were split between using coach and email for communication</a:t>
            </a:r>
            <a:endParaRPr sz="17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Our athletes stated that our communication methods were strong</a:t>
            </a:r>
            <a:endParaRPr sz="17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9"/>
          <p:cNvSpPr txBox="1">
            <a:spLocks noGrp="1"/>
          </p:cNvSpPr>
          <p:nvPr>
            <p:ph type="title"/>
          </p:nvPr>
        </p:nvSpPr>
        <p:spPr>
          <a:xfrm>
            <a:off x="233375" y="148075"/>
            <a:ext cx="8520600" cy="79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Objective II Conclusion</a:t>
            </a:r>
            <a:endParaRPr sz="3000"/>
          </a:p>
        </p:txBody>
      </p:sp>
      <p:sp>
        <p:nvSpPr>
          <p:cNvPr id="252" name="Google Shape;252;p39"/>
          <p:cNvSpPr txBox="1"/>
          <p:nvPr/>
        </p:nvSpPr>
        <p:spPr>
          <a:xfrm>
            <a:off x="222000" y="815125"/>
            <a:ext cx="8700000" cy="84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Roboto"/>
                <a:ea typeface="Roboto"/>
                <a:cs typeface="Roboto"/>
                <a:sym typeface="Roboto"/>
              </a:rPr>
              <a:t>Filter results to only Bocce Ball, and compare metrics against the norm in order to determine areas of improvement specific to Bocce Ball</a:t>
            </a:r>
            <a:endParaRPr/>
          </a:p>
        </p:txBody>
      </p:sp>
      <p:sp>
        <p:nvSpPr>
          <p:cNvPr id="253" name="Google Shape;253;p39"/>
          <p:cNvSpPr txBox="1"/>
          <p:nvPr/>
        </p:nvSpPr>
        <p:spPr>
          <a:xfrm>
            <a:off x="731050" y="1723100"/>
            <a:ext cx="7715100" cy="2859000"/>
          </a:xfrm>
          <a:prstGeom prst="rect">
            <a:avLst/>
          </a:prstGeom>
          <a:solidFill>
            <a:schemeClr val="accent3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20% of Respondents Used “Other” as a method of communication</a:t>
            </a:r>
            <a:endParaRPr sz="17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Bocce “Scoring” performed strongly and was slightly above average</a:t>
            </a:r>
            <a:endParaRPr sz="17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Bocce “Set Up” considerably underperformed</a:t>
            </a:r>
            <a:endParaRPr sz="17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Parking at and around Bocce measured at average with other sports</a:t>
            </a:r>
            <a:endParaRPr sz="17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Directions for Bocce slightly underperformed</a:t>
            </a:r>
            <a:endParaRPr sz="17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40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6 Recommendations </a:t>
            </a:r>
            <a:endParaRPr/>
          </a:p>
        </p:txBody>
      </p:sp>
      <p:sp>
        <p:nvSpPr>
          <p:cNvPr id="259" name="Google Shape;259;p40"/>
          <p:cNvSpPr txBox="1">
            <a:spLocks noGrp="1"/>
          </p:cNvSpPr>
          <p:nvPr>
            <p:ph type="body" idx="1"/>
          </p:nvPr>
        </p:nvSpPr>
        <p:spPr>
          <a:xfrm>
            <a:off x="406800" y="1409900"/>
            <a:ext cx="8330400" cy="33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65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AutoNum type="arabicPeriod"/>
            </a:pPr>
            <a:r>
              <a:rPr lang="en" sz="1700">
                <a:solidFill>
                  <a:srgbClr val="000000"/>
                </a:solidFill>
              </a:rPr>
              <a:t>Switch response order for question 6 on Spectator survey</a:t>
            </a:r>
            <a:endParaRPr sz="1700">
              <a:solidFill>
                <a:srgbClr val="000000"/>
              </a:solidFill>
            </a:endParaRPr>
          </a:p>
          <a:p>
            <a:pPr marL="457200" lvl="0" indent="-3365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AutoNum type="arabicPeriod"/>
            </a:pPr>
            <a:r>
              <a:rPr lang="en" sz="1700">
                <a:solidFill>
                  <a:srgbClr val="000000"/>
                </a:solidFill>
              </a:rPr>
              <a:t>Use coaches as most direct communication method to athletes </a:t>
            </a:r>
            <a:endParaRPr sz="1700">
              <a:solidFill>
                <a:srgbClr val="000000"/>
              </a:solidFill>
            </a:endParaRPr>
          </a:p>
          <a:p>
            <a:pPr marL="457200" lvl="0" indent="-3365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AutoNum type="arabicPeriod"/>
            </a:pPr>
            <a:r>
              <a:rPr lang="en" sz="1700">
                <a:solidFill>
                  <a:srgbClr val="000000"/>
                </a:solidFill>
              </a:rPr>
              <a:t>Use coaches and emails for most effectively relaying event information to spectators</a:t>
            </a:r>
            <a:endParaRPr sz="1700">
              <a:solidFill>
                <a:srgbClr val="000000"/>
              </a:solidFill>
            </a:endParaRPr>
          </a:p>
          <a:p>
            <a:pPr marL="457200" lvl="0" indent="-3365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AutoNum type="arabicPeriod"/>
            </a:pPr>
            <a:r>
              <a:rPr lang="en" sz="1700">
                <a:solidFill>
                  <a:srgbClr val="000000"/>
                </a:solidFill>
              </a:rPr>
              <a:t>Bocce Set Up could use improvements</a:t>
            </a:r>
            <a:endParaRPr sz="1700">
              <a:solidFill>
                <a:srgbClr val="000000"/>
              </a:solidFill>
            </a:endParaRPr>
          </a:p>
          <a:p>
            <a:pPr marL="914400" lvl="1" indent="-3365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AutoNum type="alphaLcPeriod"/>
            </a:pPr>
            <a:r>
              <a:rPr lang="en" sz="1700">
                <a:solidFill>
                  <a:srgbClr val="000000"/>
                </a:solidFill>
              </a:rPr>
              <a:t>Visible time clocks for athletes &amp; greater training for volunteers prior to helping</a:t>
            </a:r>
            <a:endParaRPr sz="1700">
              <a:solidFill>
                <a:srgbClr val="000000"/>
              </a:solidFill>
            </a:endParaRPr>
          </a:p>
          <a:p>
            <a:pPr marL="457200" lvl="0" indent="-3365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AutoNum type="arabicPeriod"/>
            </a:pPr>
            <a:r>
              <a:rPr lang="en" sz="1700">
                <a:solidFill>
                  <a:srgbClr val="000000"/>
                </a:solidFill>
              </a:rPr>
              <a:t>More signs and directions in and around Billera Hall directing towards Bocce Competition</a:t>
            </a:r>
            <a:endParaRPr sz="1700">
              <a:solidFill>
                <a:srgbClr val="000000"/>
              </a:solidFill>
            </a:endParaRPr>
          </a:p>
          <a:p>
            <a:pPr marL="457200" lvl="0" indent="-3365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AutoNum type="arabicPeriod"/>
            </a:pPr>
            <a:r>
              <a:rPr lang="en" sz="1700">
                <a:solidFill>
                  <a:srgbClr val="000000"/>
                </a:solidFill>
              </a:rPr>
              <a:t>More concession options near Bocce Ball Competition</a:t>
            </a:r>
            <a:endParaRPr sz="17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1"/>
          <p:cNvSpPr txBox="1">
            <a:spLocks noGrp="1"/>
          </p:cNvSpPr>
          <p:nvPr>
            <p:ph type="title"/>
          </p:nvPr>
        </p:nvSpPr>
        <p:spPr>
          <a:xfrm>
            <a:off x="311700" y="5531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Works Cited</a:t>
            </a:r>
            <a:endParaRPr/>
          </a:p>
        </p:txBody>
      </p:sp>
      <p:sp>
        <p:nvSpPr>
          <p:cNvPr id="265" name="Google Shape;265;p41"/>
          <p:cNvSpPr txBox="1"/>
          <p:nvPr/>
        </p:nvSpPr>
        <p:spPr>
          <a:xfrm>
            <a:off x="456900" y="1540450"/>
            <a:ext cx="8375400" cy="310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6" name="Google Shape;266;p41"/>
          <p:cNvSpPr txBox="1"/>
          <p:nvPr/>
        </p:nvSpPr>
        <p:spPr>
          <a:xfrm>
            <a:off x="532350" y="1657925"/>
            <a:ext cx="8224500" cy="29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i="1">
                <a:solidFill>
                  <a:srgbClr val="05103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Become a special Olympics athlete</a:t>
            </a:r>
            <a:r>
              <a:rPr lang="en" sz="1500">
                <a:solidFill>
                  <a:srgbClr val="05103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(2023). SpecialOlympics.org. https://www.specialolympics.org/get-involved/athlete</a:t>
            </a:r>
            <a:endParaRPr sz="1500" i="1">
              <a:solidFill>
                <a:srgbClr val="05103E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i="1">
              <a:solidFill>
                <a:srgbClr val="05103E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i="1">
                <a:solidFill>
                  <a:srgbClr val="05103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Major donors &amp; family foundations</a:t>
            </a:r>
            <a:r>
              <a:rPr lang="en" sz="1500">
                <a:solidFill>
                  <a:srgbClr val="05103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(2018). SpecialOlympics.org. </a:t>
            </a:r>
            <a:r>
              <a:rPr lang="en" sz="15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/>
              </a:rPr>
              <a:t>https://www.specialolympics.org/get-involved/partners-of-the-movement/major-donors-family-foundations</a:t>
            </a:r>
            <a:endParaRPr sz="1500">
              <a:solidFill>
                <a:srgbClr val="05103E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5103E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>
            <a:spLocks noGrp="1"/>
          </p:cNvSpPr>
          <p:nvPr>
            <p:ph type="title"/>
          </p:nvPr>
        </p:nvSpPr>
        <p:spPr>
          <a:xfrm>
            <a:off x="311700" y="71100"/>
            <a:ext cx="8520600" cy="50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360" b="1"/>
              <a:t>Research Objectives</a:t>
            </a:r>
            <a:endParaRPr sz="2360" b="1"/>
          </a:p>
        </p:txBody>
      </p:sp>
      <p:sp>
        <p:nvSpPr>
          <p:cNvPr id="80" name="Google Shape;80;p15"/>
          <p:cNvSpPr txBox="1"/>
          <p:nvPr/>
        </p:nvSpPr>
        <p:spPr>
          <a:xfrm>
            <a:off x="243125" y="661375"/>
            <a:ext cx="4696800" cy="40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>
                <a:latin typeface="Roboto"/>
                <a:ea typeface="Roboto"/>
                <a:cs typeface="Roboto"/>
                <a:sym typeface="Roboto"/>
              </a:rPr>
              <a:t>Objective I</a:t>
            </a:r>
            <a:endParaRPr sz="1900" b="1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Roboto"/>
                <a:ea typeface="Roboto"/>
                <a:cs typeface="Roboto"/>
                <a:sym typeface="Roboto"/>
              </a:rPr>
              <a:t>Evaluate overall satisfaction across all measured metrics of athletes and spectators who were surveyed for the 2023 Eastern Fall Sectionals</a:t>
            </a:r>
            <a:endParaRPr sz="19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>
                <a:latin typeface="Roboto"/>
                <a:ea typeface="Roboto"/>
                <a:cs typeface="Roboto"/>
                <a:sym typeface="Roboto"/>
              </a:rPr>
              <a:t>Objective II</a:t>
            </a:r>
            <a:endParaRPr sz="1900" b="1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Roboto"/>
                <a:ea typeface="Roboto"/>
                <a:cs typeface="Roboto"/>
                <a:sym typeface="Roboto"/>
              </a:rPr>
              <a:t>Filter results to only Bocce Ball, and compare metrics against the norm in order to determine areas of improvement specific to Bocce Ball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1" name="Google Shape;8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9825" y="661375"/>
            <a:ext cx="4000625" cy="4415101"/>
          </a:xfrm>
          <a:prstGeom prst="rect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2"/>
          <p:cNvSpPr txBox="1">
            <a:spLocks noGrp="1"/>
          </p:cNvSpPr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600"/>
              <a:t>Thank You!</a:t>
            </a:r>
            <a:endParaRPr sz="4600"/>
          </a:p>
        </p:txBody>
      </p:sp>
      <p:pic>
        <p:nvPicPr>
          <p:cNvPr id="272" name="Google Shape;27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2013" y="1530750"/>
            <a:ext cx="5779975" cy="3257800"/>
          </a:xfrm>
          <a:prstGeom prst="rect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Target Market And Size</a:t>
            </a:r>
            <a:endParaRPr/>
          </a:p>
        </p:txBody>
      </p:sp>
      <p:sp>
        <p:nvSpPr>
          <p:cNvPr id="87" name="Google Shape;87;p16"/>
          <p:cNvSpPr txBox="1">
            <a:spLocks noGrp="1"/>
          </p:cNvSpPr>
          <p:nvPr>
            <p:ph type="body" idx="1"/>
          </p:nvPr>
        </p:nvSpPr>
        <p:spPr>
          <a:xfrm>
            <a:off x="259500" y="1566550"/>
            <a:ext cx="4312500" cy="31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DeSales hosted over 800 athletes this year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Individual ranging from 8 years old up to adults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Target market aimed towards younger athletes still in primary schooling 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Targeting communities throughout Eastern PA/Mid Atlantic region for Fall Eastern Sectionals</a:t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88" name="Google Shape;8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54500" y="1861775"/>
            <a:ext cx="4578877" cy="2577227"/>
          </a:xfrm>
          <a:prstGeom prst="rect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Environmental Analysis </a:t>
            </a:r>
            <a:endParaRPr sz="2400"/>
          </a:p>
        </p:txBody>
      </p:sp>
      <p:sp>
        <p:nvSpPr>
          <p:cNvPr id="94" name="Google Shape;94;p17"/>
          <p:cNvSpPr txBox="1">
            <a:spLocks noGrp="1"/>
          </p:cNvSpPr>
          <p:nvPr>
            <p:ph type="body" idx="1"/>
          </p:nvPr>
        </p:nvSpPr>
        <p:spPr>
          <a:xfrm>
            <a:off x="535225" y="1473725"/>
            <a:ext cx="7722000" cy="284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30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Founded in 1968 by Eunice Shriver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30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●"/>
            </a:pPr>
            <a:r>
              <a:rPr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Special Olympics averages near $104.6 million in revenue annually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30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●"/>
            </a:pPr>
            <a:r>
              <a:rPr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Competition is present in 193 countries-Over 5 million athletes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30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●"/>
            </a:pPr>
            <a:r>
              <a:rPr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Donations, sponsors, volunteerism, and data analysis of participants/spectators have contributed to success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17"/>
          <p:cNvSpPr txBox="1"/>
          <p:nvPr/>
        </p:nvSpPr>
        <p:spPr>
          <a:xfrm>
            <a:off x="6814475" y="4667400"/>
            <a:ext cx="23295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i="1">
                <a:solidFill>
                  <a:srgbClr val="05103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(Become, 2023) &amp; (Major, 2018)</a:t>
            </a:r>
            <a:endParaRPr sz="1200" i="1">
              <a:solidFill>
                <a:srgbClr val="05103E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i="1">
              <a:solidFill>
                <a:srgbClr val="05103E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i="1">
              <a:solidFill>
                <a:srgbClr val="05103E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8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Environmental Analysis</a:t>
            </a:r>
            <a:endParaRPr sz="2400"/>
          </a:p>
        </p:txBody>
      </p:sp>
      <p:sp>
        <p:nvSpPr>
          <p:cNvPr id="101" name="Google Shape;101;p18"/>
          <p:cNvSpPr txBox="1"/>
          <p:nvPr/>
        </p:nvSpPr>
        <p:spPr>
          <a:xfrm>
            <a:off x="496075" y="1462100"/>
            <a:ext cx="8336400" cy="32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Children and adults are separated into appropriate age and ability groups</a:t>
            </a:r>
            <a:endParaRPr sz="1500"/>
          </a:p>
          <a:p>
            <a:pPr marL="457200" lvl="0" indent="-3238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Roboto"/>
              <a:buChar char="●"/>
            </a:pPr>
            <a:r>
              <a:rPr lang="en" sz="1500"/>
              <a:t>Global organization dedicated to providing opportunities for individuals with intellectual disabilities</a:t>
            </a:r>
            <a:endParaRPr sz="1500"/>
          </a:p>
          <a:p>
            <a:pPr marL="457200" lvl="0" indent="-3238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Promote inclusion to these individuals through sports and competition</a:t>
            </a:r>
            <a:endParaRPr sz="1500"/>
          </a:p>
          <a:p>
            <a:pPr marL="457200" lvl="0" indent="-3238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Promotion of gender equity in sports</a:t>
            </a:r>
            <a:endParaRPr sz="1500"/>
          </a:p>
          <a:p>
            <a:pPr marL="457200" lvl="0" indent="-3238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Wide variety of sports to compete in-Powerlifting, Bocce, Cross Country, Soccer, Flag-Football, and Volleyball</a:t>
            </a:r>
            <a:endParaRPr sz="15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SWOT Analysis</a:t>
            </a:r>
            <a:endParaRPr/>
          </a:p>
        </p:txBody>
      </p:sp>
      <p:sp>
        <p:nvSpPr>
          <p:cNvPr id="107" name="Google Shape;107;p19"/>
          <p:cNvSpPr txBox="1">
            <a:spLocks noGrp="1"/>
          </p:cNvSpPr>
          <p:nvPr>
            <p:ph type="body" idx="1"/>
          </p:nvPr>
        </p:nvSpPr>
        <p:spPr>
          <a:xfrm>
            <a:off x="311725" y="1296825"/>
            <a:ext cx="4335600" cy="38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Strengths</a:t>
            </a:r>
            <a:endParaRPr sz="18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Plenty of athletes to survey in the same area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Abundance of motivated volunteers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Corporation is exempt from taxes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Breaking down athletes based on abilities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600" b="1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600" b="1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600" b="1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600" b="1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600" b="1"/>
          </a:p>
        </p:txBody>
      </p:sp>
      <p:sp>
        <p:nvSpPr>
          <p:cNvPr id="108" name="Google Shape;108;p19"/>
          <p:cNvSpPr txBox="1"/>
          <p:nvPr/>
        </p:nvSpPr>
        <p:spPr>
          <a:xfrm>
            <a:off x="4947775" y="1296825"/>
            <a:ext cx="3949800" cy="31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/>
              <a:t>Weakness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Difficult to maneuver through bleachers to survey athletes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Events finishing late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Sports being reffed by volunteers who unfamiliar with the rules 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Poor communication about events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0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SWOT Analysis Continued</a:t>
            </a:r>
            <a:endParaRPr/>
          </a:p>
        </p:txBody>
      </p:sp>
      <p:sp>
        <p:nvSpPr>
          <p:cNvPr id="114" name="Google Shape;114;p20"/>
          <p:cNvSpPr txBox="1">
            <a:spLocks noGrp="1"/>
          </p:cNvSpPr>
          <p:nvPr>
            <p:ph type="body" idx="1"/>
          </p:nvPr>
        </p:nvSpPr>
        <p:spPr>
          <a:xfrm>
            <a:off x="390050" y="1357675"/>
            <a:ext cx="3999900" cy="33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Opportunities</a:t>
            </a:r>
            <a:endParaRPr sz="18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●"/>
            </a:pPr>
            <a:r>
              <a:rPr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Potential to create more event parking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●"/>
            </a:pPr>
            <a:r>
              <a:rPr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Providing shuttle services to events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●"/>
            </a:pPr>
            <a:r>
              <a:rPr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Creating more corporate partnerships to spread awareness/obtain more volunteers and participants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●"/>
            </a:pPr>
            <a:r>
              <a:rPr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Greater participation in surveys from athletes, spectators, and volunteers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5" name="Google Shape;115;p20"/>
          <p:cNvSpPr txBox="1">
            <a:spLocks noGrp="1"/>
          </p:cNvSpPr>
          <p:nvPr>
            <p:ph type="body" idx="2"/>
          </p:nvPr>
        </p:nvSpPr>
        <p:spPr>
          <a:xfrm>
            <a:off x="4767125" y="1357675"/>
            <a:ext cx="3999900" cy="307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000000"/>
                </a:solidFill>
              </a:rPr>
              <a:t>Threats</a:t>
            </a:r>
            <a:endParaRPr sz="1800" b="1">
              <a:solidFill>
                <a:srgbClr val="000000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●"/>
            </a:pPr>
            <a:r>
              <a:rPr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Potential for bad weather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●"/>
            </a:pPr>
            <a:r>
              <a:rPr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Reliance on donations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●"/>
            </a:pPr>
            <a:r>
              <a:rPr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Heavy reliance on new volunteers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●"/>
            </a:pPr>
            <a:r>
              <a:rPr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Injuries incurred by athletes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●"/>
            </a:pPr>
            <a:r>
              <a:rPr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Inappropriate language or behavior towards anyone participating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ts val="1600"/>
              <a:buFont typeface="Arial"/>
              <a:buChar char="●"/>
            </a:pPr>
            <a:r>
              <a:rPr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Hard feelings over unfairness of rules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Collection Methods</a:t>
            </a:r>
            <a:endParaRPr/>
          </a:p>
        </p:txBody>
      </p:sp>
      <p:sp>
        <p:nvSpPr>
          <p:cNvPr id="121" name="Google Shape;121;p21"/>
          <p:cNvSpPr txBox="1">
            <a:spLocks noGrp="1"/>
          </p:cNvSpPr>
          <p:nvPr>
            <p:ph type="body" idx="1"/>
          </p:nvPr>
        </p:nvSpPr>
        <p:spPr>
          <a:xfrm>
            <a:off x="311700" y="1505700"/>
            <a:ext cx="5236500" cy="335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/>
          </a:bodyPr>
          <a:lstStyle/>
          <a:p>
            <a:pPr marL="457200" lvl="0" indent="-355727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" sz="216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Surveys collected on both Special Olympic athletes and spectators</a:t>
            </a:r>
            <a:endParaRPr sz="2164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55727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" sz="216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Approached athletes and spectators at Bocce to ask them to fill out our surveys</a:t>
            </a:r>
            <a:endParaRPr sz="2164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55727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" sz="216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Coded data and imported into SPSS</a:t>
            </a:r>
            <a:endParaRPr sz="2164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55727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" sz="216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Ran tests to create meaningful visualizations of collected data</a:t>
            </a:r>
            <a:endParaRPr/>
          </a:p>
        </p:txBody>
      </p:sp>
      <p:pic>
        <p:nvPicPr>
          <p:cNvPr id="122" name="Google Shape;12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2191" y="1452950"/>
            <a:ext cx="3639811" cy="345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Paradigm">
  <a:themeElements>
    <a:clrScheme name="Paradigm">
      <a:dk1>
        <a:srgbClr val="31394D"/>
      </a:dk1>
      <a:lt1>
        <a:srgbClr val="FFFFFF"/>
      </a:lt1>
      <a:dk2>
        <a:srgbClr val="666666"/>
      </a:dk2>
      <a:lt2>
        <a:srgbClr val="626B73"/>
      </a:lt2>
      <a:accent1>
        <a:srgbClr val="002F4A"/>
      </a:accent1>
      <a:accent2>
        <a:srgbClr val="D9C4B1"/>
      </a:accent2>
      <a:accent3>
        <a:srgbClr val="EDE3DA"/>
      </a:accent3>
      <a:accent4>
        <a:srgbClr val="B85741"/>
      </a:accent4>
      <a:accent5>
        <a:srgbClr val="009384"/>
      </a:accent5>
      <a:accent6>
        <a:srgbClr val="D0F6FF"/>
      </a:accent6>
      <a:hlink>
        <a:srgbClr val="009384"/>
      </a:hlink>
      <a:folHlink>
        <a:srgbClr val="0093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793</Words>
  <Application>Microsoft Office PowerPoint</Application>
  <PresentationFormat>On-screen Show (16:9)</PresentationFormat>
  <Paragraphs>157</Paragraphs>
  <Slides>30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5" baseType="lpstr">
      <vt:lpstr>Times New Roman</vt:lpstr>
      <vt:lpstr>Roboto</vt:lpstr>
      <vt:lpstr>Arial</vt:lpstr>
      <vt:lpstr>Merriweather</vt:lpstr>
      <vt:lpstr>Paradigm</vt:lpstr>
      <vt:lpstr>Team Bocce Ball - Special Olympics Report</vt:lpstr>
      <vt:lpstr>Outline</vt:lpstr>
      <vt:lpstr>Research Objectives</vt:lpstr>
      <vt:lpstr>Target Market And Size</vt:lpstr>
      <vt:lpstr>Environmental Analysis </vt:lpstr>
      <vt:lpstr>Environmental Analysis</vt:lpstr>
      <vt:lpstr>SWOT Analysis</vt:lpstr>
      <vt:lpstr>SWOT Analysis Continued</vt:lpstr>
      <vt:lpstr>Data Collection Methods</vt:lpstr>
      <vt:lpstr>Data Summaries </vt:lpstr>
      <vt:lpstr>Data Summaries </vt:lpstr>
      <vt:lpstr>Data Summaries </vt:lpstr>
      <vt:lpstr>PowerPoint Presentation</vt:lpstr>
      <vt:lpstr>PowerPoint Presentation</vt:lpstr>
      <vt:lpstr>PowerPoint Presentation</vt:lpstr>
      <vt:lpstr>PowerPoint Presentation</vt:lpstr>
      <vt:lpstr>Bocce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Objective I Conclusion</vt:lpstr>
      <vt:lpstr>Objective II Conclusion</vt:lpstr>
      <vt:lpstr>Our 6 Recommendations </vt:lpstr>
      <vt:lpstr>Works Cited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 Bocce Ball - Special Olympics Report</dc:title>
  <dc:creator>Matt Chylack</dc:creator>
  <cp:lastModifiedBy>Matt Chylack</cp:lastModifiedBy>
  <cp:revision>1</cp:revision>
  <dcterms:modified xsi:type="dcterms:W3CDTF">2023-12-10T23:23:29Z</dcterms:modified>
</cp:coreProperties>
</file>